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6" roundtripDataSignature="AMtx7miqArqCh220xw1LeWeKbIZKUwFq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pos="3952" orient="horz"/>
        <p:guide pos="6471"/>
        <p:guide pos="913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71e7a642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e71e7a642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724b29b04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724b29b04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e724b29b04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e6ecf674de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e6ecf674de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e712019864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e712019864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71201986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e71201986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71e7a642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e71e7a642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white text&#10;&#10;Description automatically generated with low confidence" id="16" name="Google Shape;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15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Google Shape;18;p15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15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15"/>
          <p:cNvSpPr txBox="1"/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b="0" i="0" sz="4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2" type="body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3" type="body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4" type="body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2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2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2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24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4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4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67" name="Google Shape;1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9" name="Google Shape;169;p2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2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2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6" name="Google Shape;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1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1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1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1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1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16"/>
          <p:cNvSpPr/>
          <p:nvPr>
            <p:ph idx="2" type="pic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16"/>
          <p:cNvSpPr txBox="1"/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" type="body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3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9" name="Google Shape;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17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17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1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17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17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3" type="body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4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1" name="Google Shape;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1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1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1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18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3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4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18"/>
          <p:cNvSpPr txBox="1"/>
          <p:nvPr>
            <p:ph idx="5" type="body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b="0" i="0" sz="3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6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5" name="Google Shape;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1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1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" name="Google Shape;68;p1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1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1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9"/>
          <p:cNvSpPr txBox="1"/>
          <p:nvPr>
            <p:ph idx="4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5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/>
          <p:nvPr>
            <p:ph idx="6" type="chart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9" name="Google Shape;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2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2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2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2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2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4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0"/>
          <p:cNvSpPr/>
          <p:nvPr>
            <p:ph idx="5" type="chart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6" type="body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7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93" name="Google Shape;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1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21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21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1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1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4" type="body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5" type="body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6" type="body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7" type="body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8" type="body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9" type="body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0" name="Google Shape;1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2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2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body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22" name="Google Shape;1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2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2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4" type="body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5" type="body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6" type="body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investing.com/" TargetMode="External"/><Relationship Id="rId4" Type="http://schemas.openxmlformats.org/officeDocument/2006/relationships/hyperlink" Target="https://minfin.gov.ru/" TargetMode="External"/><Relationship Id="rId5" Type="http://schemas.openxmlformats.org/officeDocument/2006/relationships/hyperlink" Target="https://www.investing.com/" TargetMode="External"/><Relationship Id="rId6" Type="http://schemas.openxmlformats.org/officeDocument/2006/relationships/hyperlink" Target="https://www.moex.com/" TargetMode="External"/><Relationship Id="rId7" Type="http://schemas.openxmlformats.org/officeDocument/2006/relationships/hyperlink" Target="https://www.investing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Relationship Id="rId4" Type="http://schemas.openxmlformats.org/officeDocument/2006/relationships/image" Target="../media/image30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"/>
          <p:cNvSpPr txBox="1"/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0000"/>
              <a:buFont typeface="Arial"/>
              <a:buNone/>
            </a:pPr>
            <a:r>
              <a:rPr lang="ru-RU"/>
              <a:t>Задание по рыночному риску</a:t>
            </a:r>
            <a:br>
              <a:rPr lang="ru-RU"/>
            </a:br>
            <a:r>
              <a:rPr lang="ru-RU" sz="2000"/>
              <a:t>по дисциплине </a:t>
            </a:r>
            <a:br>
              <a:rPr lang="ru-RU" sz="2000"/>
            </a:br>
            <a:r>
              <a:rPr lang="ru-RU" sz="2000"/>
              <a:t>Риск менеджмент</a:t>
            </a:r>
            <a:br>
              <a:rPr lang="ru-RU"/>
            </a:br>
            <a:br>
              <a:rPr lang="ru-RU"/>
            </a:br>
            <a:br>
              <a:rPr lang="ru-RU"/>
            </a:br>
            <a:br>
              <a:rPr lang="ru-RU"/>
            </a:br>
            <a:endParaRPr/>
          </a:p>
        </p:txBody>
      </p:sp>
      <p:sp>
        <p:nvSpPr>
          <p:cNvPr id="182" name="Google Shape;182;p1"/>
          <p:cNvSpPr txBox="1"/>
          <p:nvPr>
            <p:ph idx="1" type="body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183" name="Google Shape;183;p1"/>
          <p:cNvSpPr txBox="1"/>
          <p:nvPr>
            <p:ph idx="2" type="body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184" name="Google Shape;184;p1"/>
          <p:cNvSpPr txBox="1"/>
          <p:nvPr>
            <p:ph idx="3" type="body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Москва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2024</a:t>
            </a:r>
            <a:endParaRPr/>
          </a:p>
        </p:txBody>
      </p:sp>
      <p:sp>
        <p:nvSpPr>
          <p:cNvPr id="185" name="Google Shape;185;p1"/>
          <p:cNvSpPr txBox="1"/>
          <p:nvPr>
            <p:ph idx="4" type="body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80"/>
              <a:buFont typeface="Arial"/>
              <a:buNone/>
            </a:pPr>
            <a:r>
              <a:rPr lang="ru-RU" sz="1280"/>
              <a:t>Попов Н.	Фролов К.		Богославская А.</a:t>
            </a:r>
            <a:endParaRPr sz="128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880"/>
              <a:buFont typeface="Arial"/>
              <a:buNone/>
            </a:pPr>
            <a:r>
              <a:rPr lang="ru-RU" sz="1280"/>
              <a:t>Исаев А.	Кормишенков А.   Изотова А.</a:t>
            </a:r>
            <a:endParaRPr sz="1280"/>
          </a:p>
        </p:txBody>
      </p:sp>
      <p:pic>
        <p:nvPicPr>
          <p:cNvPr id="186" name="Google Shape;1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725" y="2574050"/>
            <a:ext cx="2903723" cy="290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e71e7a6420_0_12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89" name="Google Shape;289;g2e71e7a6420_0_12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90" name="Google Shape;290;g2e71e7a6420_0_12"/>
          <p:cNvSpPr txBox="1"/>
          <p:nvPr>
            <p:ph idx="6" type="body"/>
          </p:nvPr>
        </p:nvSpPr>
        <p:spPr>
          <a:xfrm>
            <a:off x="585788" y="1447064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Ребалансировка портфеля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g2e71e7a6420_0_12"/>
          <p:cNvSpPr txBox="1"/>
          <p:nvPr>
            <p:ph idx="7" type="body"/>
          </p:nvPr>
        </p:nvSpPr>
        <p:spPr>
          <a:xfrm>
            <a:off x="796450" y="3128375"/>
            <a:ext cx="34626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смотрим: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смотрим как менялось кол-во разных активов за весь таймлайн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g2e71e7a642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325" y="435575"/>
            <a:ext cx="5701051" cy="610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98" name="Google Shape;298;p9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99" name="Google Shape;299;p9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VaR и ES</a:t>
            </a:r>
            <a:endParaRPr/>
          </a:p>
        </p:txBody>
      </p:sp>
      <p:sp>
        <p:nvSpPr>
          <p:cNvPr id="300" name="Google Shape;300;p9"/>
          <p:cNvSpPr txBox="1"/>
          <p:nvPr>
            <p:ph idx="6" type="body"/>
          </p:nvPr>
        </p:nvSpPr>
        <p:spPr>
          <a:xfrm>
            <a:off x="515948" y="1334342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000">
                <a:latin typeface="Montserrat"/>
                <a:ea typeface="Montserrat"/>
                <a:cs typeface="Montserrat"/>
                <a:sym typeface="Montserrat"/>
              </a:rPr>
              <a:t>VaR и ES  на 1 и 10 днях для всего портфеля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15075"/>
            <a:ext cx="5791199" cy="3074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999" y="2455316"/>
            <a:ext cx="5791202" cy="299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0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308" name="Google Shape;308;p10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309" name="Google Shape;309;p10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VaR и ES</a:t>
            </a:r>
            <a:endParaRPr/>
          </a:p>
        </p:txBody>
      </p:sp>
      <p:sp>
        <p:nvSpPr>
          <p:cNvPr id="310" name="Google Shape;310;p10"/>
          <p:cNvSpPr txBox="1"/>
          <p:nvPr>
            <p:ph idx="6" type="body"/>
          </p:nvPr>
        </p:nvSpPr>
        <p:spPr>
          <a:xfrm>
            <a:off x="585898" y="1449854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000">
                <a:latin typeface="Montserrat"/>
                <a:ea typeface="Montserrat"/>
                <a:cs typeface="Montserrat"/>
                <a:sym typeface="Montserrat"/>
              </a:rPr>
              <a:t>VaR и ES  на 1 и 10 днях для облигаций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00" y="2646100"/>
            <a:ext cx="5126774" cy="27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9900" y="2730351"/>
            <a:ext cx="5126774" cy="262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318" name="Google Shape;318;p11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319" name="Google Shape;319;p11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VaR и ES</a:t>
            </a:r>
            <a:endParaRPr/>
          </a:p>
        </p:txBody>
      </p:sp>
      <p:sp>
        <p:nvSpPr>
          <p:cNvPr id="320" name="Google Shape;320;p11"/>
          <p:cNvSpPr txBox="1"/>
          <p:nvPr>
            <p:ph idx="6" type="body"/>
          </p:nvPr>
        </p:nvSpPr>
        <p:spPr>
          <a:xfrm>
            <a:off x="573023" y="1424067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000">
                <a:latin typeface="Montserrat"/>
                <a:ea typeface="Montserrat"/>
                <a:cs typeface="Montserrat"/>
                <a:sym typeface="Montserrat"/>
              </a:rPr>
              <a:t>VaR и ES  на 1 и 10 днях для акций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316" y="2515625"/>
            <a:ext cx="5739832" cy="297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00" y="2594522"/>
            <a:ext cx="5338251" cy="2812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328" name="Google Shape;328;p12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329" name="Google Shape;329;p12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VaR и ES</a:t>
            </a:r>
            <a:endParaRPr/>
          </a:p>
        </p:txBody>
      </p:sp>
      <p:sp>
        <p:nvSpPr>
          <p:cNvPr id="330" name="Google Shape;330;p12"/>
          <p:cNvSpPr txBox="1"/>
          <p:nvPr>
            <p:ph idx="6" type="body"/>
          </p:nvPr>
        </p:nvSpPr>
        <p:spPr>
          <a:xfrm>
            <a:off x="598773" y="1428292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000">
                <a:latin typeface="Montserrat"/>
                <a:ea typeface="Montserrat"/>
                <a:cs typeface="Montserrat"/>
                <a:sym typeface="Montserrat"/>
              </a:rPr>
              <a:t>VaR и ES  на 1 и 10 днях для валюты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55" y="2602975"/>
            <a:ext cx="5579848" cy="29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003" y="2549529"/>
            <a:ext cx="5809546" cy="302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724b29b04_6_0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e724b29b04_6_0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340" name="Google Shape;340;g2e724b29b04_6_0"/>
          <p:cNvSpPr txBox="1"/>
          <p:nvPr>
            <p:ph idx="6" type="body"/>
          </p:nvPr>
        </p:nvSpPr>
        <p:spPr>
          <a:xfrm>
            <a:off x="585788" y="1447064"/>
            <a:ext cx="4322700" cy="70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800">
                <a:latin typeface="Montserrat"/>
                <a:ea typeface="Montserrat"/>
                <a:cs typeface="Montserrat"/>
                <a:sym typeface="Montserrat"/>
              </a:rPr>
              <a:t>Backtesting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2e724b29b04_6_0"/>
          <p:cNvSpPr txBox="1"/>
          <p:nvPr>
            <p:ph idx="7" type="body"/>
          </p:nvPr>
        </p:nvSpPr>
        <p:spPr>
          <a:xfrm>
            <a:off x="585898" y="2379663"/>
            <a:ext cx="4322400" cy="23994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Что делали: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Kupiec Test, 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Haas Test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-RU" sz="130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цель – проверить, соответствует ли количество пробоев </a:t>
            </a:r>
            <a:endParaRPr sz="1308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8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предсказанных моделью,</a:t>
            </a: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 заданному уровню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Binomial Test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ru-RU">
                <a:latin typeface="Montserrat"/>
                <a:ea typeface="Montserrat"/>
                <a:cs typeface="Montserrat"/>
                <a:sym typeface="Montserrat"/>
              </a:rPr>
              <a:t>тестирует, что вероятность успеха в исп. Бернулли равно 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g2e724b29b04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900" y="2721925"/>
            <a:ext cx="6491552" cy="2551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2e724b29b04_6_0"/>
          <p:cNvSpPr txBox="1"/>
          <p:nvPr/>
        </p:nvSpPr>
        <p:spPr>
          <a:xfrm>
            <a:off x="5867775" y="19958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 sz="1300">
                <a:solidFill>
                  <a:srgbClr val="0E2D69"/>
                </a:solidFill>
                <a:latin typeface="Montserrat"/>
                <a:ea typeface="Montserrat"/>
                <a:cs typeface="Montserrat"/>
                <a:sym typeface="Montserrat"/>
              </a:rPr>
              <a:t>Пример для всего портфеля на горизонте 1 день: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9" name="Google Shape;349;p13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№1</a:t>
            </a:r>
            <a:endParaRPr/>
          </a:p>
        </p:txBody>
      </p:sp>
      <p:sp>
        <p:nvSpPr>
          <p:cNvPr id="350" name="Google Shape;350;p13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Заключение</a:t>
            </a:r>
            <a:endParaRPr/>
          </a:p>
        </p:txBody>
      </p:sp>
      <p:sp>
        <p:nvSpPr>
          <p:cNvPr id="351" name="Google Shape;351;p13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900"/>
              <a:t>Questions?</a:t>
            </a:r>
            <a:endParaRPr/>
          </a:p>
        </p:txBody>
      </p:sp>
      <p:pic>
        <p:nvPicPr>
          <p:cNvPr id="352" name="Google Shape;35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7025" y="2224815"/>
            <a:ext cx="36195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"/>
          <p:cNvSpPr txBox="1"/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ru-RU" sz="2900">
                <a:latin typeface="Montserrat"/>
                <a:ea typeface="Montserrat"/>
                <a:cs typeface="Montserrat"/>
                <a:sym typeface="Montserrat"/>
              </a:rPr>
              <a:t>Цель проекта: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"/>
          <p:cNvSpPr txBox="1"/>
          <p:nvPr>
            <p:ph idx="1" type="body"/>
          </p:nvPr>
        </p:nvSpPr>
        <p:spPr>
          <a:xfrm>
            <a:off x="515950" y="2155575"/>
            <a:ext cx="98874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1143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466"/>
              </a:buClr>
              <a:buSzPts val="1800"/>
              <a:buNone/>
            </a:pPr>
            <a:r>
              <a:rPr lang="ru-RU" sz="2000">
                <a:solidFill>
                  <a:srgbClr val="0C046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Построить и реализовать модель оценки рыночного риска по портфелю</a:t>
            </a:r>
            <a:br>
              <a:rPr lang="ru-RU" sz="2000"/>
            </a:b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93" name="Google Shape;193;p2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194" name="Google Shape;194;p2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Постановка задачи</a:t>
            </a:r>
            <a:endParaRPr/>
          </a:p>
        </p:txBody>
      </p:sp>
      <p:sp>
        <p:nvSpPr>
          <p:cNvPr id="195" name="Google Shape;195;p2"/>
          <p:cNvSpPr txBox="1"/>
          <p:nvPr>
            <p:ph idx="3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01" name="Google Shape;201;p3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02" name="Google Shape;202;p3"/>
          <p:cNvSpPr txBox="1"/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-RU" sz="2900">
                <a:latin typeface="Montserrat"/>
                <a:ea typeface="Montserrat"/>
                <a:cs typeface="Montserrat"/>
                <a:sym typeface="Montserrat"/>
              </a:rPr>
              <a:t>Инструменты, входящие в портфель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"/>
          <p:cNvSpPr txBox="1"/>
          <p:nvPr>
            <p:ph idx="3" type="body"/>
          </p:nvPr>
        </p:nvSpPr>
        <p:spPr>
          <a:xfrm>
            <a:off x="585900" y="2224800"/>
            <a:ext cx="22344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400"/>
              <a:buFont typeface="Arial"/>
              <a:buNone/>
            </a:pPr>
            <a:r>
              <a:rPr lang="ru-RU" sz="1400">
                <a:solidFill>
                  <a:schemeClr val="dk1"/>
                </a:solidFill>
              </a:rPr>
              <a:t>      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Акции: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Сбер (SBER)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ВТБ (VTBR)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Норникель (GMKN)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МТС (MTSS)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Новатек (NVTK)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Лукойл (LKOH)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Магнит (MGNT)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Татнефть (TATN)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АФК Системы (AFKS)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Аэрофлот (AFLT)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"/>
          <p:cNvSpPr txBox="1"/>
          <p:nvPr>
            <p:ph idx="4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Данные</a:t>
            </a:r>
            <a:endParaRPr/>
          </a:p>
        </p:txBody>
      </p:sp>
      <p:sp>
        <p:nvSpPr>
          <p:cNvPr id="205" name="Google Shape;205;p3"/>
          <p:cNvSpPr txBox="1"/>
          <p:nvPr>
            <p:ph idx="3" type="body"/>
          </p:nvPr>
        </p:nvSpPr>
        <p:spPr>
          <a:xfrm>
            <a:off x="2820300" y="2224800"/>
            <a:ext cx="22344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400"/>
              <a:buFont typeface="Arial"/>
              <a:buNone/>
            </a:pPr>
            <a:r>
              <a:rPr lang="ru-RU" sz="1400">
                <a:solidFill>
                  <a:schemeClr val="dk1"/>
                </a:solidFill>
              </a:rPr>
              <a:t>       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ОФЗ: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ОФЗ-26207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ОФЗ-26219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ОФЗ-26226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ОФЗ-26229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ОФЗ-26234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"/>
          <p:cNvSpPr txBox="1"/>
          <p:nvPr>
            <p:ph idx="3" type="body"/>
          </p:nvPr>
        </p:nvSpPr>
        <p:spPr>
          <a:xfrm>
            <a:off x="5054700" y="2224800"/>
            <a:ext cx="22344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</a:rPr>
              <a:t>  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Валюта: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Доллар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Евро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585900" y="5517175"/>
            <a:ext cx="85938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Рассматриваемый период: январь 2020 - декабрь 2023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*Источник данных по акциям: </a:t>
            </a:r>
            <a:r>
              <a:rPr lang="ru-RU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https://www.investing.com/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**Источник данных по ОФЗ: </a:t>
            </a:r>
            <a:r>
              <a:rPr lang="ru-RU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https://minfin.gov.ru/</a:t>
            </a: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***Источник данных по Валюте: </a:t>
            </a:r>
            <a:r>
              <a:rPr lang="ru-RU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https://www.investing.com/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****Источники по риск факторам: </a:t>
            </a:r>
            <a:r>
              <a:rPr lang="ru-RU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https://www.moex.com/</a:t>
            </a:r>
            <a:r>
              <a:rPr lang="ru-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ru-RU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https://www.investing.com/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"/>
          <p:cNvSpPr txBox="1"/>
          <p:nvPr>
            <p:ph idx="3" type="body"/>
          </p:nvPr>
        </p:nvSpPr>
        <p:spPr>
          <a:xfrm>
            <a:off x="7289100" y="2224800"/>
            <a:ext cx="2234400" cy="3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Риск факторы: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Индекс РТС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Индекс MOEX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Газ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Нефть BRENT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Золото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Серебро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•"/>
            </a:pPr>
            <a:r>
              <a:rPr lang="ru-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Процентные ставки</a:t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6ecf674de_1_17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14" name="Google Shape;214;g2e6ecf674de_1_17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15" name="Google Shape;215;g2e6ecf674de_1_17"/>
          <p:cNvSpPr txBox="1"/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-RU" sz="2900">
                <a:latin typeface="Montserrat"/>
                <a:ea typeface="Montserrat"/>
                <a:cs typeface="Montserrat"/>
                <a:sym typeface="Montserrat"/>
              </a:rPr>
              <a:t>Корреляция риск-факторов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2e6ecf674de_1_17"/>
          <p:cNvSpPr txBox="1"/>
          <p:nvPr>
            <p:ph idx="4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Риск-факторы</a:t>
            </a:r>
            <a:endParaRPr/>
          </a:p>
        </p:txBody>
      </p:sp>
      <p:pic>
        <p:nvPicPr>
          <p:cNvPr id="217" name="Google Shape;217;g2e6ecf674de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000" y="2026575"/>
            <a:ext cx="5258926" cy="26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e6ecf674de_1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06" y="4625800"/>
            <a:ext cx="3532319" cy="17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e6ecf674de_1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3636" y="4738737"/>
            <a:ext cx="3170263" cy="15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e6ecf674de_1_17"/>
          <p:cNvSpPr txBox="1"/>
          <p:nvPr/>
        </p:nvSpPr>
        <p:spPr>
          <a:xfrm>
            <a:off x="719675" y="2144500"/>
            <a:ext cx="3417000" cy="51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Риск факторы:</a:t>
            </a:r>
            <a:r>
              <a:rPr lang="ru-RU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Индекс РТС, Индекс MOEX, нефть, газ, драг. металлы (золото, серебро)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Комментарии: 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Все таргет активы положительно коррелируют с RTS/MOEX (&gt;=0.5),  ОФЗ  &gt;=0.3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Попробовали отсечь часть проц. стаков (тк они сильно корр. и их кол-во  избыточно)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Итоговый список ставок для симуляций: 025_y, 30_y, 5_y (одинаково корр. с 025_y и 30_y)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712019864_0_14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26" name="Google Shape;226;g2e712019864_0_14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27" name="Google Shape;227;g2e712019864_0_14"/>
          <p:cNvSpPr txBox="1"/>
          <p:nvPr>
            <p:ph type="title"/>
          </p:nvPr>
        </p:nvSpPr>
        <p:spPr>
          <a:xfrm>
            <a:off x="586000" y="1449400"/>
            <a:ext cx="538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Описательные статистики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2e712019864_0_14"/>
          <p:cNvSpPr txBox="1"/>
          <p:nvPr>
            <p:ph idx="6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Риск факторы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pic>
        <p:nvPicPr>
          <p:cNvPr id="229" name="Google Shape;229;g2e71201986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1642775"/>
            <a:ext cx="5002102" cy="48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2e712019864_0_14"/>
          <p:cNvSpPr txBox="1"/>
          <p:nvPr/>
        </p:nvSpPr>
        <p:spPr>
          <a:xfrm>
            <a:off x="864950" y="2104400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Хвосты распределений:</a:t>
            </a:r>
            <a:r>
              <a:rPr lang="ru-RU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дифф. - процентный прирост по отн.  к предыдущему значению актива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распределение прироста плохо описывается нормальным распределением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есть тяжелые хвосты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712019864_0_47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36" name="Google Shape;236;g2e712019864_0_47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37" name="Google Shape;237;g2e712019864_0_47"/>
          <p:cNvSpPr txBox="1"/>
          <p:nvPr>
            <p:ph type="title"/>
          </p:nvPr>
        </p:nvSpPr>
        <p:spPr>
          <a:xfrm>
            <a:off x="586000" y="1449400"/>
            <a:ext cx="538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-RU">
                <a:latin typeface="Montserrat"/>
                <a:ea typeface="Montserrat"/>
                <a:cs typeface="Montserrat"/>
                <a:sym typeface="Montserrat"/>
              </a:rPr>
              <a:t>Описательные статистики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e712019864_0_47"/>
          <p:cNvSpPr txBox="1"/>
          <p:nvPr>
            <p:ph idx="6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Риск факторы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39" name="Google Shape;239;g2e712019864_0_47"/>
          <p:cNvSpPr txBox="1"/>
          <p:nvPr/>
        </p:nvSpPr>
        <p:spPr>
          <a:xfrm>
            <a:off x="719675" y="2144500"/>
            <a:ext cx="3417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Тренд, сезонность, стационарность</a:t>
            </a:r>
            <a:r>
              <a:rPr lang="ru-RU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все ряды нестационарные (DF test p.value &gt; 0.05)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lang="ru-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выделяется похожая для всех риск-факторов сезонность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g2e712019864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647" y="2043575"/>
            <a:ext cx="6153477" cy="4101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e712019864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9897" y="474275"/>
            <a:ext cx="1247949" cy="11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e712019864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7765" y="474275"/>
            <a:ext cx="1269563" cy="11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48" name="Google Shape;248;p6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49" name="Google Shape;249;p6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Симуляции</a:t>
            </a:r>
            <a:endParaRPr/>
          </a:p>
        </p:txBody>
      </p:sp>
      <p:sp>
        <p:nvSpPr>
          <p:cNvPr id="250" name="Google Shape;250;p6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ru-RU" sz="2200">
                <a:latin typeface="Montserrat"/>
                <a:ea typeface="Montserrat"/>
                <a:cs typeface="Montserrat"/>
                <a:sym typeface="Montserrat"/>
              </a:rPr>
              <a:t>Симуляции риск-факторов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6"/>
          <p:cNvSpPr txBox="1"/>
          <p:nvPr>
            <p:ph idx="4" type="body"/>
          </p:nvPr>
        </p:nvSpPr>
        <p:spPr>
          <a:xfrm>
            <a:off x="515944" y="2025381"/>
            <a:ext cx="39342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Симулировали 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стоимости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'GAS', 'GOLD', 'SILVER', 'MOEX', 'RTS', 'Brent'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при помощи </a:t>
            </a:r>
            <a:r>
              <a:rPr b="1"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Геометрического Броуновского движения (винеровский процесс)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25" y="3064052"/>
            <a:ext cx="3850851" cy="205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6"/>
          <p:cNvSpPr txBox="1"/>
          <p:nvPr/>
        </p:nvSpPr>
        <p:spPr>
          <a:xfrm>
            <a:off x="983050" y="5013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6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8703030" y="2853624"/>
            <a:ext cx="2586580" cy="17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2050" y="1173752"/>
            <a:ext cx="2586574" cy="167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8351" y="1250800"/>
            <a:ext cx="2580182" cy="162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4612" y="2853624"/>
            <a:ext cx="2812068" cy="174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2238" y="4595173"/>
            <a:ext cx="2716796" cy="174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7222" y="4595174"/>
            <a:ext cx="2998178" cy="17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65" name="Google Shape;265;p8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66" name="Google Shape;266;p8"/>
          <p:cNvSpPr txBox="1"/>
          <p:nvPr>
            <p:ph idx="6" type="body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Симуляции ставок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8"/>
          <p:cNvSpPr txBox="1"/>
          <p:nvPr>
            <p:ph idx="7" type="body"/>
          </p:nvPr>
        </p:nvSpPr>
        <p:spPr>
          <a:xfrm>
            <a:off x="822175" y="4408100"/>
            <a:ext cx="34626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делали: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симулировали ставку с помощью CIR </a:t>
            </a: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прогнозировали подневную стоимость акций в портфеле с помощью линейной регрессии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1894800"/>
            <a:ext cx="4981100" cy="21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956829"/>
            <a:ext cx="5039827" cy="559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Симуляции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71e7a6420_0_0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Финансовые технологии 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анализ данных</a:t>
            </a:r>
            <a:endParaRPr/>
          </a:p>
        </p:txBody>
      </p:sp>
      <p:sp>
        <p:nvSpPr>
          <p:cNvPr id="276" name="Google Shape;276;g2e71e7a6420_0_0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Проект по рыночному риску</a:t>
            </a:r>
            <a:endParaRPr/>
          </a:p>
        </p:txBody>
      </p:sp>
      <p:sp>
        <p:nvSpPr>
          <p:cNvPr id="277" name="Google Shape;277;g2e71e7a6420_0_0"/>
          <p:cNvSpPr txBox="1"/>
          <p:nvPr>
            <p:ph idx="6" type="body"/>
          </p:nvPr>
        </p:nvSpPr>
        <p:spPr>
          <a:xfrm>
            <a:off x="585788" y="1447064"/>
            <a:ext cx="43227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2400"/>
              <a:buNone/>
            </a:pPr>
            <a:r>
              <a:rPr b="1" lang="ru-RU" sz="2400">
                <a:latin typeface="Montserrat"/>
                <a:ea typeface="Montserrat"/>
                <a:cs typeface="Montserrat"/>
                <a:sym typeface="Montserrat"/>
              </a:rPr>
              <a:t>Расчет fair price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g2e71e7a6420_0_0"/>
          <p:cNvSpPr txBox="1"/>
          <p:nvPr>
            <p:ph idx="7" type="body"/>
          </p:nvPr>
        </p:nvSpPr>
        <p:spPr>
          <a:xfrm>
            <a:off x="770700" y="2265975"/>
            <a:ext cx="34626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Что делали: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каждой симуляции актива делали предикт моделью, обученной на фактических значениях(лин. рег.)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rPr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FP данного актива - уср. значений предсказаний стоимости актива по всем симуляциям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g2e71e7a6420_0_0"/>
          <p:cNvSpPr txBox="1"/>
          <p:nvPr>
            <p:ph idx="7" type="body"/>
          </p:nvPr>
        </p:nvSpPr>
        <p:spPr>
          <a:xfrm>
            <a:off x="5733125" y="2150275"/>
            <a:ext cx="3462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Пример: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-"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g2e71e7a6420_0_0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Симуляции</a:t>
            </a:r>
            <a:endParaRPr/>
          </a:p>
        </p:txBody>
      </p:sp>
      <p:pic>
        <p:nvPicPr>
          <p:cNvPr id="281" name="Google Shape;281;g2e71e7a642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788" y="4405125"/>
            <a:ext cx="2574426" cy="20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e71e7a642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075" y="2551850"/>
            <a:ext cx="7195451" cy="223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e71e7a6420_0_0"/>
          <p:cNvPicPr preferRelativeResize="0"/>
          <p:nvPr/>
        </p:nvPicPr>
        <p:blipFill rotWithShape="1">
          <a:blip r:embed="rId5">
            <a:alphaModFix/>
          </a:blip>
          <a:srcRect b="60954" l="0" r="0" t="0"/>
          <a:stretch/>
        </p:blipFill>
        <p:spPr>
          <a:xfrm>
            <a:off x="6653125" y="4902684"/>
            <a:ext cx="3709700" cy="30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2021-11-11T08:52:47Z</dcterms:created>
  <dc:creator>Кутьков Юрий Юрьевич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